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3" r:id="rId9"/>
    <p:sldId id="262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587"/>
    <p:restoredTop sz="94626"/>
  </p:normalViewPr>
  <p:slideViewPr>
    <p:cSldViewPr snapToGrid="0" snapToObjects="1">
      <p:cViewPr varScale="1">
        <p:scale>
          <a:sx n="62" d="100"/>
          <a:sy n="62" d="100"/>
        </p:scale>
        <p:origin x="216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8/2/22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029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8/2/22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14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8/2/22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45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8/2/22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204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8/2/22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000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8/2/22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864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8/2/22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3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8/2/22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368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8/2/22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226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8/2/22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159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8/2/22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82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8/2/22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93064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8" r:id="rId6"/>
    <p:sldLayoutId id="2147483693" r:id="rId7"/>
    <p:sldLayoutId id="2147483694" r:id="rId8"/>
    <p:sldLayoutId id="2147483695" r:id="rId9"/>
    <p:sldLayoutId id="2147483697" r:id="rId10"/>
    <p:sldLayoutId id="2147483696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mat.com.au/2019/04/17/active-listening/" TargetMode="External"/><Relationship Id="rId2" Type="http://schemas.openxmlformats.org/officeDocument/2006/relationships/hyperlink" Target="https://www.redbubble.com/shop/future+nurse+sticker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comm.charlotte.edu/media-asset-collection/logos" TargetMode="External"/><Relationship Id="rId5" Type="http://schemas.openxmlformats.org/officeDocument/2006/relationships/hyperlink" Target="https://www.cedars-sinai.org/blog/latinos-medicine.html" TargetMode="External"/><Relationship Id="rId4" Type="http://schemas.openxmlformats.org/officeDocument/2006/relationships/hyperlink" Target="https://online.maryville.edu/online-bachelors-degrees/general-studies-healthcare/careers/gerontology-career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../Downloads/Resume%202022-%20Casandra%20Camp.docx" TargetMode="External"/><Relationship Id="rId2" Type="http://schemas.openxmlformats.org/officeDocument/2006/relationships/hyperlink" Target="../Downloads/Introduction%20for%20capston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../Downloads/Journal%201%20HHUM%202100%20(1)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../Downloads/Journal%202%20%20(1)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../Downloads/Composicion%20academica_%20entrega%20final%20(1)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../Downloads/Stereotypes%20and%20Myths%20about%20Aging%20Workers%20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F0174F-94B7-AC8E-1036-BDB334635C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41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4C13BAB-7C00-4D21-A857-E3D41C0A2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4797" y="1661699"/>
            <a:ext cx="3703320" cy="94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1FF39A-AC3C-4066-9D4C-519AA2281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5983" y="1812471"/>
            <a:ext cx="3702134" cy="3383831"/>
          </a:xfrm>
          <a:prstGeom prst="rect">
            <a:avLst/>
          </a:prstGeom>
          <a:solidFill>
            <a:schemeClr val="bg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1F8B25-84BA-C374-F542-DD36A65403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89065" y="2324906"/>
            <a:ext cx="3403426" cy="158869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Error in the Medical Field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21271C-32B2-71CA-6747-B4CD68CF91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89065" y="3945249"/>
            <a:ext cx="3403426" cy="738820"/>
          </a:xfrm>
        </p:spPr>
        <p:txBody>
          <a:bodyPr>
            <a:normAutofit/>
          </a:bodyPr>
          <a:lstStyle/>
          <a:p>
            <a:r>
              <a:rPr lang="en-US" dirty="0"/>
              <a:t>Casandra Camp </a:t>
            </a:r>
          </a:p>
        </p:txBody>
      </p:sp>
    </p:spTree>
    <p:extLst>
      <p:ext uri="{BB962C8B-B14F-4D97-AF65-F5344CB8AC3E}">
        <p14:creationId xmlns:p14="http://schemas.microsoft.com/office/powerpoint/2010/main" val="840258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D1F1056-9A78-4FBC-9404-54512B6B58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D9CA7-7BAD-4ED3-8DDD-8AF5C2F2A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0679642" cy="118872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</a:rPr>
              <a:t>future goals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659E4B7-86DE-4B00-A707-DD85CE5DB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1"/>
            <a:ext cx="11298933" cy="9144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7CA06D-332D-1A00-CDD5-984CF746BE7D}"/>
              </a:ext>
            </a:extLst>
          </p:cNvPr>
          <p:cNvSpPr txBox="1"/>
          <p:nvPr/>
        </p:nvSpPr>
        <p:spPr>
          <a:xfrm>
            <a:off x="2573085" y="2225776"/>
            <a:ext cx="704582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Become an ICU nurse who advocates for her patients' rights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an open and non-dual listener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 Spanish on a medical level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Advocate for the Hispanic community and their rights to healthcare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a source of education for gerontology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26" name="Picture 2" descr="Critical care Nurse - Intensive Care Unit Nursing Department - ICU Nurse&quot;  Sticker for Sale by gowthama | Redbubble">
            <a:extLst>
              <a:ext uri="{FF2B5EF4-FFF2-40B4-BE49-F238E27FC236}">
                <a16:creationId xmlns:a16="http://schemas.microsoft.com/office/drawing/2014/main" id="{299E5F3E-11A5-F2B1-EB20-F1BD7C65E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0834" y="4447781"/>
            <a:ext cx="1834632" cy="183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4916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D1F1056-9A78-4FBC-9404-54512B6B58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B132AF-A434-4667-A971-3B2A4FE0F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0679642" cy="118872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</a:rPr>
              <a:t>Sources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659E4B7-86DE-4B00-A707-DD85CE5DB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1"/>
            <a:ext cx="11298933" cy="9144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8EDAE4-7C94-035F-E986-CCFEB4204D3E}"/>
              </a:ext>
            </a:extLst>
          </p:cNvPr>
          <p:cNvSpPr txBox="1"/>
          <p:nvPr/>
        </p:nvSpPr>
        <p:spPr>
          <a:xfrm>
            <a:off x="1026367" y="2044391"/>
            <a:ext cx="1048760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Epstein, Ronald. </a:t>
            </a:r>
            <a:r>
              <a:rPr lang="en-US" i="1" dirty="0"/>
              <a:t>Attending: Medicine, Mindfulness, and Humanity</a:t>
            </a:r>
            <a:r>
              <a:rPr lang="en-US" dirty="0"/>
              <a:t>. Scribner, an Imprint of Simon &amp; Schuster, Inc., 2018. </a:t>
            </a:r>
          </a:p>
          <a:p>
            <a:r>
              <a:rPr lang="en-US" dirty="0" err="1"/>
              <a:t>Gowthama</a:t>
            </a:r>
            <a:r>
              <a:rPr lang="en-US" dirty="0"/>
              <a:t>. </a:t>
            </a:r>
            <a:r>
              <a:rPr lang="en-US" i="1" dirty="0"/>
              <a:t>Future Nurse Life. </a:t>
            </a:r>
            <a:r>
              <a:rPr lang="en-US" dirty="0" err="1"/>
              <a:t>RedBubble.com</a:t>
            </a:r>
            <a:r>
              <a:rPr lang="en-US" dirty="0"/>
              <a:t> Aug 2. </a:t>
            </a:r>
            <a:r>
              <a:rPr lang="en-US" i="1" u="sng" dirty="0">
                <a:hlinkClick r:id="rId2"/>
              </a:rPr>
              <a:t>https://www.redbubble.com/shop/future+nurse+stickers</a:t>
            </a:r>
            <a:endParaRPr lang="en-US" dirty="0"/>
          </a:p>
          <a:p>
            <a:r>
              <a:rPr lang="en-US" dirty="0"/>
              <a:t>Gray </a:t>
            </a:r>
            <a:r>
              <a:rPr lang="en-US" dirty="0" err="1"/>
              <a:t>Marli</a:t>
            </a:r>
            <a:r>
              <a:rPr lang="en-US" dirty="0"/>
              <a:t>. </a:t>
            </a:r>
            <a:r>
              <a:rPr lang="en-US" i="1" dirty="0"/>
              <a:t>Active Listening. </a:t>
            </a:r>
            <a:r>
              <a:rPr lang="en-US" dirty="0" err="1"/>
              <a:t>Nomat.com</a:t>
            </a:r>
            <a:r>
              <a:rPr lang="en-US" dirty="0"/>
              <a:t> Aug 2. </a:t>
            </a:r>
            <a:r>
              <a:rPr lang="en-US" u="sng" dirty="0">
                <a:hlinkClick r:id="rId3"/>
              </a:rPr>
              <a:t>https://www.nomat.com.au/2019/04/17/active-listening/</a:t>
            </a:r>
            <a:endParaRPr lang="en-US" dirty="0"/>
          </a:p>
          <a:p>
            <a:r>
              <a:rPr lang="en-US" dirty="0"/>
              <a:t>Maryville University. </a:t>
            </a:r>
            <a:r>
              <a:rPr lang="en-US" i="1" dirty="0"/>
              <a:t>Gerontology Careers</a:t>
            </a:r>
            <a:r>
              <a:rPr lang="en-US" dirty="0"/>
              <a:t>. </a:t>
            </a:r>
            <a:r>
              <a:rPr lang="en-US" dirty="0" err="1"/>
              <a:t>Online.Maryville.edu</a:t>
            </a:r>
            <a:r>
              <a:rPr lang="en-US" dirty="0"/>
              <a:t> Aug 2. </a:t>
            </a:r>
          </a:p>
          <a:p>
            <a:r>
              <a:rPr lang="en-US" i="1" u="sng" dirty="0">
                <a:hlinkClick r:id="rId4"/>
              </a:rPr>
              <a:t>https://online.maryville.edu/online-bachelors-degrees/general-studies-healthcare/careers/gerontology-careers/</a:t>
            </a:r>
            <a:endParaRPr lang="en-US" dirty="0"/>
          </a:p>
          <a:p>
            <a:r>
              <a:rPr lang="en-US" dirty="0"/>
              <a:t>Pelham, Victoria. </a:t>
            </a:r>
            <a:r>
              <a:rPr lang="en-US" i="1" dirty="0"/>
              <a:t>Latinos in Medicine. </a:t>
            </a:r>
            <a:r>
              <a:rPr lang="en-US" dirty="0"/>
              <a:t>Cedars-</a:t>
            </a:r>
            <a:r>
              <a:rPr lang="en-US" dirty="0" err="1"/>
              <a:t>sinai.org</a:t>
            </a:r>
            <a:r>
              <a:rPr lang="en-US" dirty="0"/>
              <a:t> Aug 2. </a:t>
            </a:r>
            <a:r>
              <a:rPr lang="en-US" u="sng" dirty="0">
                <a:hlinkClick r:id="rId5"/>
              </a:rPr>
              <a:t>https://www.cedars-sinai.org/blog/latinos-medicine.html</a:t>
            </a:r>
            <a:endParaRPr lang="en-US" dirty="0"/>
          </a:p>
          <a:p>
            <a:r>
              <a:rPr lang="en-US" dirty="0"/>
              <a:t>UNC Charlotte. </a:t>
            </a:r>
            <a:r>
              <a:rPr lang="en-US" i="1" dirty="0"/>
              <a:t>UNCC Logo </a:t>
            </a:r>
            <a:r>
              <a:rPr lang="en-US" dirty="0" err="1"/>
              <a:t>ucomm.charlotte.edu</a:t>
            </a:r>
            <a:r>
              <a:rPr lang="en-US" dirty="0"/>
              <a:t> Aug 2. </a:t>
            </a:r>
            <a:r>
              <a:rPr lang="en-US" u="sng" dirty="0">
                <a:hlinkClick r:id="rId6"/>
              </a:rPr>
              <a:t>https://ucomm.charlotte.edu/media-asset-collection/logos</a:t>
            </a:r>
            <a:endParaRPr lang="en-US" dirty="0"/>
          </a:p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83377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D1F1056-9A78-4FBC-9404-54512B6B58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FBC2FF-9839-7022-28D8-C347E52F6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0679642" cy="118872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</a:rPr>
              <a:t>About me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659E4B7-86DE-4B00-A707-DD85CE5DB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1"/>
            <a:ext cx="11298933" cy="9144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AA5E3F-3693-7112-C66C-4058492034DF}"/>
              </a:ext>
            </a:extLst>
          </p:cNvPr>
          <p:cNvSpPr txBox="1"/>
          <p:nvPr/>
        </p:nvSpPr>
        <p:spPr>
          <a:xfrm>
            <a:off x="3148605" y="2073370"/>
            <a:ext cx="6956828" cy="2223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Nursing Major at the University of North Carolina at Charlotte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Minors in Health/Medical Humanities &amp; Spanish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ICU nurse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 term career goal: Nurse Anesthetist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7D61AD-89F8-3B66-19C6-0F09ED5FB0FB}"/>
              </a:ext>
            </a:extLst>
          </p:cNvPr>
          <p:cNvSpPr txBox="1"/>
          <p:nvPr/>
        </p:nvSpPr>
        <p:spPr>
          <a:xfrm>
            <a:off x="9988061" y="5996354"/>
            <a:ext cx="1406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Introduction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DD4772-2222-BECD-A727-0BFEE5FB265D}"/>
              </a:ext>
            </a:extLst>
          </p:cNvPr>
          <p:cNvSpPr txBox="1"/>
          <p:nvPr/>
        </p:nvSpPr>
        <p:spPr>
          <a:xfrm>
            <a:off x="9988061" y="5539154"/>
            <a:ext cx="1272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Resume</a:t>
            </a:r>
            <a:endParaRPr lang="en-US" dirty="0"/>
          </a:p>
        </p:txBody>
      </p:sp>
      <p:pic>
        <p:nvPicPr>
          <p:cNvPr id="6146" name="Picture 2" descr="Logos | University Communications | UNC Charlotte">
            <a:extLst>
              <a:ext uri="{FF2B5EF4-FFF2-40B4-BE49-F238E27FC236}">
                <a16:creationId xmlns:a16="http://schemas.microsoft.com/office/drawing/2014/main" id="{911AAD20-2C8C-F3A6-A737-1C5C7F4589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33" y="4727604"/>
            <a:ext cx="2925147" cy="1638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4140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D1F1056-9A78-4FBC-9404-54512B6B58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3C11EC-53C7-66BB-48B6-F843FB11B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0679642" cy="118872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</a:rPr>
              <a:t>What has HHUM taught me?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659E4B7-86DE-4B00-A707-DD85CE5DB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1"/>
            <a:ext cx="11298933" cy="9144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C9A7AD-1255-AEDE-888E-6C3614A87BCE}"/>
              </a:ext>
            </a:extLst>
          </p:cNvPr>
          <p:cNvSpPr txBox="1"/>
          <p:nvPr/>
        </p:nvSpPr>
        <p:spPr>
          <a:xfrm>
            <a:off x="2600930" y="2044391"/>
            <a:ext cx="8282353" cy="3331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Being a future healthcare worker is beneficial, but it has its faults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Hospitals and other faculties are a business rather than a service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biomedical model is the root of all problems in patient care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world is very diverse, however the standards of care are based upon American culture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time goes on our population will be majority older adults </a:t>
            </a:r>
          </a:p>
        </p:txBody>
      </p:sp>
    </p:spTree>
    <p:extLst>
      <p:ext uri="{BB962C8B-B14F-4D97-AF65-F5344CB8AC3E}">
        <p14:creationId xmlns:p14="http://schemas.microsoft.com/office/powerpoint/2010/main" val="528673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D1F1056-9A78-4FBC-9404-54512B6B58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8EACB1-87CD-B859-8322-D3F1BE69A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0679642" cy="118872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</a:rPr>
              <a:t>Biomedical Model  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659E4B7-86DE-4B00-A707-DD85CE5DB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1"/>
            <a:ext cx="11298933" cy="9144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28C47E-6D1D-4DF5-D66F-3480D62ADBF2}"/>
              </a:ext>
            </a:extLst>
          </p:cNvPr>
          <p:cNvSpPr txBox="1"/>
          <p:nvPr/>
        </p:nvSpPr>
        <p:spPr>
          <a:xfrm>
            <a:off x="2394260" y="2189249"/>
            <a:ext cx="7053505" cy="2777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Views patients as a number rather than a person with feelings and emotion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Builds a barrier between emotional connection and treatment/diagnosis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Meant to help healthcare workers not become mentally conflicted when providing care </a:t>
            </a:r>
          </a:p>
        </p:txBody>
      </p:sp>
      <p:sp>
        <p:nvSpPr>
          <p:cNvPr id="4" name="TextBox 3">
            <a:hlinkClick r:id="rId2"/>
            <a:extLst>
              <a:ext uri="{FF2B5EF4-FFF2-40B4-BE49-F238E27FC236}">
                <a16:creationId xmlns:a16="http://schemas.microsoft.com/office/drawing/2014/main" id="{715CDA39-286A-A5E9-6966-544647BB3E83}"/>
              </a:ext>
            </a:extLst>
          </p:cNvPr>
          <p:cNvSpPr txBox="1"/>
          <p:nvPr/>
        </p:nvSpPr>
        <p:spPr>
          <a:xfrm>
            <a:off x="9988062" y="5785339"/>
            <a:ext cx="1272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Journal</a:t>
            </a:r>
            <a:r>
              <a:rPr lang="en-US" dirty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378222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D1F1056-9A78-4FBC-9404-54512B6B58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DAF15B-BA3F-E67E-17D8-1E92F6238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0679642" cy="118872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</a:rPr>
              <a:t>Inattentional blindness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659E4B7-86DE-4B00-A707-DD85CE5DB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1"/>
            <a:ext cx="11298933" cy="9144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9A19D9-08BE-FEDF-0000-496CB3468691}"/>
              </a:ext>
            </a:extLst>
          </p:cNvPr>
          <p:cNvSpPr txBox="1"/>
          <p:nvPr/>
        </p:nvSpPr>
        <p:spPr>
          <a:xfrm>
            <a:off x="1996177" y="2165175"/>
            <a:ext cx="8596119" cy="3076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“an auditory/visual glitch in which we don’t see or hear things that are clearly said or in front of us” (Epstein p 17)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act of not thoroughly listening to patients and observing body language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cause the miss of symptoms and diagnosis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cause patients to feel neglected and not cared for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7B845C-11F7-C094-7813-A4B3A762CE83}"/>
              </a:ext>
            </a:extLst>
          </p:cNvPr>
          <p:cNvSpPr txBox="1"/>
          <p:nvPr/>
        </p:nvSpPr>
        <p:spPr>
          <a:xfrm>
            <a:off x="10093570" y="5786512"/>
            <a:ext cx="1354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Journal</a:t>
            </a:r>
            <a:r>
              <a:rPr lang="en-US" dirty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1668297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D1F1056-9A78-4FBC-9404-54512B6B58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E1A2E1-5E03-76F9-FD7B-DBD90D394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0679642" cy="118872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</a:rPr>
              <a:t>The need for more Hispanic healthcare workers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659E4B7-86DE-4B00-A707-DD85CE5DB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1"/>
            <a:ext cx="11298933" cy="9144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2A0608-6A94-40E6-1AFA-11593B3BB963}"/>
              </a:ext>
            </a:extLst>
          </p:cNvPr>
          <p:cNvSpPr txBox="1"/>
          <p:nvPr/>
        </p:nvSpPr>
        <p:spPr>
          <a:xfrm>
            <a:off x="1828799" y="2317060"/>
            <a:ext cx="9003324" cy="2223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of Hispanics in workforce creates a language barrier between caregiver and patient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lack of cultural understanding and acknowledgement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Hispanic population increase causes for the need of Hispanics in higher levels of employment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44B9AC-EEDD-E8CE-EF86-39D1FCCED52C}"/>
              </a:ext>
            </a:extLst>
          </p:cNvPr>
          <p:cNvSpPr txBox="1"/>
          <p:nvPr/>
        </p:nvSpPr>
        <p:spPr>
          <a:xfrm>
            <a:off x="10058400" y="5855677"/>
            <a:ext cx="1547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Hispanics</a:t>
            </a:r>
            <a:r>
              <a:rPr lang="en-US" dirty="0"/>
              <a:t> in Healthcare</a:t>
            </a:r>
          </a:p>
        </p:txBody>
      </p:sp>
      <p:pic>
        <p:nvPicPr>
          <p:cNvPr id="4098" name="Picture 2" descr="Latinos in Medicine | Cedars-Sinai">
            <a:extLst>
              <a:ext uri="{FF2B5EF4-FFF2-40B4-BE49-F238E27FC236}">
                <a16:creationId xmlns:a16="http://schemas.microsoft.com/office/drawing/2014/main" id="{7C601D8B-F4B2-474D-E939-A8CC5EEA3B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92" y="4675945"/>
            <a:ext cx="2767563" cy="1724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2433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D1F1056-9A78-4FBC-9404-54512B6B58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01AC15-5588-DD7B-D1F6-214C47821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0679642" cy="118872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</a:rPr>
              <a:t>Importance of Gerontology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659E4B7-86DE-4B00-A707-DD85CE5DB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1"/>
            <a:ext cx="11298933" cy="9144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154081-3556-6EB4-0943-95A175F5CE85}"/>
              </a:ext>
            </a:extLst>
          </p:cNvPr>
          <p:cNvSpPr txBox="1"/>
          <p:nvPr/>
        </p:nvSpPr>
        <p:spPr>
          <a:xfrm>
            <a:off x="2858800" y="2231271"/>
            <a:ext cx="8299939" cy="2223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population will be majority older adults by 2050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medical field will provide majority of care to older adults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people are living longer, we will be in our jobs for more time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Disassociate negative stereotypes aimed at older adults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644B44-0D88-79B5-DBE9-04073978C51E}"/>
              </a:ext>
            </a:extLst>
          </p:cNvPr>
          <p:cNvSpPr txBox="1"/>
          <p:nvPr/>
        </p:nvSpPr>
        <p:spPr>
          <a:xfrm>
            <a:off x="9706708" y="5978769"/>
            <a:ext cx="2038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Stereotypes</a:t>
            </a:r>
            <a:r>
              <a:rPr lang="en-US" dirty="0"/>
              <a:t> of older workers </a:t>
            </a:r>
          </a:p>
        </p:txBody>
      </p:sp>
      <p:pic>
        <p:nvPicPr>
          <p:cNvPr id="3074" name="Picture 2" descr="Gerontology Careers: Outlook, Opportunities, and Salary">
            <a:extLst>
              <a:ext uri="{FF2B5EF4-FFF2-40B4-BE49-F238E27FC236}">
                <a16:creationId xmlns:a16="http://schemas.microsoft.com/office/drawing/2014/main" id="{998B477B-DAEF-58CD-EF41-A91CA2C09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33" y="4795545"/>
            <a:ext cx="2412267" cy="1605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1445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D1F1056-9A78-4FBC-9404-54512B6B58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0F7780-6D68-7C7B-839F-6231454EB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0679642" cy="118872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</a:rPr>
              <a:t>Solutions to improve the Medical field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659E4B7-86DE-4B00-A707-DD85CE5DB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1"/>
            <a:ext cx="11298933" cy="9144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56AE71-186E-6575-1A0D-76881D919396}"/>
              </a:ext>
            </a:extLst>
          </p:cNvPr>
          <p:cNvSpPr txBox="1"/>
          <p:nvPr/>
        </p:nvSpPr>
        <p:spPr>
          <a:xfrm>
            <a:off x="2113083" y="2149566"/>
            <a:ext cx="7965831" cy="2776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Building a connection with patients with a non-dual way of thinking (non- judgmental)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Active listening, (sitting down with patients, eye contact, etc.)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the diversity of healthcare workers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education about gerontology and the future impact it will have </a:t>
            </a:r>
          </a:p>
        </p:txBody>
      </p:sp>
      <p:pic>
        <p:nvPicPr>
          <p:cNvPr id="2050" name="Picture 2" descr="Active Listening: Mastering the art of engaging conversation - Nomat">
            <a:extLst>
              <a:ext uri="{FF2B5EF4-FFF2-40B4-BE49-F238E27FC236}">
                <a16:creationId xmlns:a16="http://schemas.microsoft.com/office/drawing/2014/main" id="{6E7D22E3-EA57-09D2-8973-8CDA7E05F7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6386" y="4926480"/>
            <a:ext cx="2575639" cy="1429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7778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D1F1056-9A78-4FBC-9404-54512B6B58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D389B1-BA7F-AC02-20B9-B96F169A2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824" y="548641"/>
            <a:ext cx="10679642" cy="118872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</a:rPr>
              <a:t>Applied learning in Work experience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659E4B7-86DE-4B00-A707-DD85CE5DB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1"/>
            <a:ext cx="11298933" cy="9144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4B4E97-53F1-ED82-4AA4-C87A987A7796}"/>
              </a:ext>
            </a:extLst>
          </p:cNvPr>
          <p:cNvSpPr txBox="1"/>
          <p:nvPr/>
        </p:nvSpPr>
        <p:spPr>
          <a:xfrm>
            <a:off x="685800" y="2215661"/>
            <a:ext cx="5187462" cy="3331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in a retirement facility taught me to advocate for my patient’s rights of quality care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Connected me with retired nurses in my desired specialty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Showed me how important gerontology will be in later years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43D33D-EF74-480C-112E-D17C07C892AD}"/>
              </a:ext>
            </a:extLst>
          </p:cNvPr>
          <p:cNvSpPr txBox="1"/>
          <p:nvPr/>
        </p:nvSpPr>
        <p:spPr>
          <a:xfrm>
            <a:off x="6405645" y="2215661"/>
            <a:ext cx="4976446" cy="443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in the ICU at Novant exposed me to various patients and conditions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Showed me the importance of making a connection with patients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Better connection equals higher chance of recovery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Showed me my importance to the Hispanic community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2FE999-F7AD-58EB-23D1-0343B42E7E9E}"/>
              </a:ext>
            </a:extLst>
          </p:cNvPr>
          <p:cNvSpPr txBox="1"/>
          <p:nvPr/>
        </p:nvSpPr>
        <p:spPr>
          <a:xfrm>
            <a:off x="2464269" y="2039759"/>
            <a:ext cx="1406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Aldersgate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303FE4-CF46-7B89-5B80-7D371BD477C3}"/>
              </a:ext>
            </a:extLst>
          </p:cNvPr>
          <p:cNvSpPr txBox="1"/>
          <p:nvPr/>
        </p:nvSpPr>
        <p:spPr>
          <a:xfrm>
            <a:off x="7742076" y="2030995"/>
            <a:ext cx="2303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Novant Health ICU:</a:t>
            </a:r>
          </a:p>
        </p:txBody>
      </p:sp>
    </p:spTree>
    <p:extLst>
      <p:ext uri="{BB962C8B-B14F-4D97-AF65-F5344CB8AC3E}">
        <p14:creationId xmlns:p14="http://schemas.microsoft.com/office/powerpoint/2010/main" val="94224769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LightSeedRightStep">
      <a:dk1>
        <a:srgbClr val="000000"/>
      </a:dk1>
      <a:lt1>
        <a:srgbClr val="FFFFFF"/>
      </a:lt1>
      <a:dk2>
        <a:srgbClr val="242541"/>
      </a:dk2>
      <a:lt2>
        <a:srgbClr val="E8E2E4"/>
      </a:lt2>
      <a:accent1>
        <a:srgbClr val="6CAC9C"/>
      </a:accent1>
      <a:accent2>
        <a:srgbClr val="60ADBB"/>
      </a:accent2>
      <a:accent3>
        <a:srgbClr val="7EA2D3"/>
      </a:accent3>
      <a:accent4>
        <a:srgbClr val="6C6DCD"/>
      </a:accent4>
      <a:accent5>
        <a:srgbClr val="A787D6"/>
      </a:accent5>
      <a:accent6>
        <a:srgbClr val="BC6CCD"/>
      </a:accent6>
      <a:hlink>
        <a:srgbClr val="AE697B"/>
      </a:hlink>
      <a:folHlink>
        <a:srgbClr val="7F7F7F"/>
      </a:folHlink>
    </a:clrScheme>
    <a:fontScheme name="Dividend">
      <a:majorFont>
        <a:latin typeface="Century School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</TotalTime>
  <Words>645</Words>
  <Application>Microsoft Macintosh PowerPoint</Application>
  <PresentationFormat>Widescreen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Century Schoolbook</vt:lpstr>
      <vt:lpstr>Franklin Gothic Book</vt:lpstr>
      <vt:lpstr>Times New Roman</vt:lpstr>
      <vt:lpstr>Wingdings 2</vt:lpstr>
      <vt:lpstr>DividendVTI</vt:lpstr>
      <vt:lpstr>Error in the Medical Field </vt:lpstr>
      <vt:lpstr>About me </vt:lpstr>
      <vt:lpstr>What has HHUM taught me?</vt:lpstr>
      <vt:lpstr>Biomedical Model   </vt:lpstr>
      <vt:lpstr>Inattentional blindness</vt:lpstr>
      <vt:lpstr>The need for more Hispanic healthcare workers</vt:lpstr>
      <vt:lpstr>Importance of Gerontology </vt:lpstr>
      <vt:lpstr>Solutions to improve the Medical field </vt:lpstr>
      <vt:lpstr>Applied learning in Work experience</vt:lpstr>
      <vt:lpstr>future goals</vt:lpstr>
      <vt:lpstr>Sources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 am and who I plan to become </dc:title>
  <dc:creator>Cassie Camp</dc:creator>
  <cp:lastModifiedBy>Cassie Camp</cp:lastModifiedBy>
  <cp:revision>5</cp:revision>
  <dcterms:created xsi:type="dcterms:W3CDTF">2022-07-27T13:55:38Z</dcterms:created>
  <dcterms:modified xsi:type="dcterms:W3CDTF">2022-08-02T20:02:28Z</dcterms:modified>
</cp:coreProperties>
</file>